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3" r:id="rId1"/>
  </p:sldMasterIdLst>
  <p:notesMasterIdLst>
    <p:notesMasterId r:id="rId11"/>
  </p:notesMasterIdLst>
  <p:handoutMasterIdLst>
    <p:handoutMasterId r:id="rId12"/>
  </p:handoutMasterIdLst>
  <p:sldIdLst>
    <p:sldId id="265" r:id="rId2"/>
    <p:sldId id="266" r:id="rId3"/>
    <p:sldId id="267" r:id="rId4"/>
    <p:sldId id="269" r:id="rId5"/>
    <p:sldId id="268" r:id="rId6"/>
    <p:sldId id="274" r:id="rId7"/>
    <p:sldId id="275" r:id="rId8"/>
    <p:sldId id="273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Z" initials="H" lastIdx="2" clrIdx="0">
    <p:extLst>
      <p:ext uri="{19B8F6BF-5375-455C-9EA6-DF929625EA0E}">
        <p15:presenceInfo xmlns:p15="http://schemas.microsoft.com/office/powerpoint/2012/main" userId="f532f2238afe640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33CC"/>
    <a:srgbClr val="003380"/>
    <a:srgbClr val="000000"/>
    <a:srgbClr val="B59695"/>
    <a:srgbClr val="D2B8B9"/>
    <a:srgbClr val="FF99CC"/>
    <a:srgbClr val="A7CAEB"/>
    <a:srgbClr val="EED9A8"/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6" autoAdjust="0"/>
    <p:restoredTop sz="76029" autoAdjust="0"/>
  </p:normalViewPr>
  <p:slideViewPr>
    <p:cSldViewPr snapToGrid="0" snapToObjects="1">
      <p:cViewPr varScale="1">
        <p:scale>
          <a:sx n="84" d="100"/>
          <a:sy n="84" d="100"/>
        </p:scale>
        <p:origin x="1470" y="8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470C79-E389-4FF5-9037-190A648F4A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A49FCE-3443-410B-8C53-FC29F7CDCF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80757-B1FB-4B3B-A389-43719290AF80}" type="datetime1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895595-0570-4CC5-8A8B-C041AE39F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B284BC-7F79-4349-8E25-BB34433853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700E8-AB33-41C8-B6BE-911E91554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75632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15A77-D8FE-604E-A7CD-3B05D93F5C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114452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71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488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68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22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95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17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96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06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尊敬的各位专家，大家好，我叫王斌，目前是美国路易斯安那州立大学石油工程专业的一名博士生，很荣幸能够参加母校的优秀学科博士后选拔申请，我申请的单位是石油工程学院，申请的团队是高压水射流钻井与完井创新团队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DEA5448-8E4E-4A48-B968-03DA3A3886D5}" type="datetime1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115A77-D8FE-604E-A7CD-3B05D93F5C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15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EBC9671-B58C-4F04-BC9B-924C5F404B3B}"/>
              </a:ext>
            </a:extLst>
          </p:cNvPr>
          <p:cNvSpPr/>
          <p:nvPr userDrawn="1"/>
        </p:nvSpPr>
        <p:spPr>
          <a:xfrm>
            <a:off x="0" y="0"/>
            <a:ext cx="1472019" cy="6858000"/>
          </a:xfrm>
          <a:prstGeom prst="rect">
            <a:avLst/>
          </a:prstGeom>
          <a:solidFill>
            <a:srgbClr val="0033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546E527-65AF-4F03-BDF7-D91D06B3C588}"/>
              </a:ext>
            </a:extLst>
          </p:cNvPr>
          <p:cNvCxnSpPr>
            <a:cxnSpLocks/>
          </p:cNvCxnSpPr>
          <p:nvPr userDrawn="1"/>
        </p:nvCxnSpPr>
        <p:spPr>
          <a:xfrm>
            <a:off x="1786344" y="857250"/>
            <a:ext cx="7167156" cy="0"/>
          </a:xfrm>
          <a:prstGeom prst="line">
            <a:avLst/>
          </a:prstGeom>
          <a:ln w="38100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26458" y="6167661"/>
            <a:ext cx="4191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71B84A63-EDA9-B24B-A105-82A949BAB0F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1607896F-77EB-45B4-BF19-460EA55F34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983" y="66675"/>
            <a:ext cx="1178517" cy="117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02C5F7D-89DB-42EF-B427-6AF2F8183B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4983" y="6462031"/>
            <a:ext cx="1194917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A2FE9849-8694-4D3E-AA86-0E3696119A92}" type="datetime1">
              <a:rPr lang="en-US" smtClean="0"/>
              <a:pPr/>
              <a:t>12/3/2021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3457575" y="0"/>
            <a:ext cx="8734425" cy="6229350"/>
          </a:xfrm>
          <a:custGeom>
            <a:avLst/>
            <a:gdLst>
              <a:gd name="connsiteX0" fmla="*/ 0 w 8734425"/>
              <a:gd name="connsiteY0" fmla="*/ 0 h 6229350"/>
              <a:gd name="connsiteX1" fmla="*/ 8734425 w 8734425"/>
              <a:gd name="connsiteY1" fmla="*/ 0 h 6229350"/>
              <a:gd name="connsiteX2" fmla="*/ 8734425 w 8734425"/>
              <a:gd name="connsiteY2" fmla="*/ 6229350 h 6229350"/>
              <a:gd name="connsiteX3" fmla="*/ 0 w 8734425"/>
              <a:gd name="connsiteY3" fmla="*/ 6229350 h 6229350"/>
              <a:gd name="connsiteX4" fmla="*/ 0 w 8734425"/>
              <a:gd name="connsiteY4" fmla="*/ 5200650 h 6229350"/>
              <a:gd name="connsiteX5" fmla="*/ 2514601 w 8734425"/>
              <a:gd name="connsiteY5" fmla="*/ 5200650 h 6229350"/>
              <a:gd name="connsiteX6" fmla="*/ 2514601 w 8734425"/>
              <a:gd name="connsiteY6" fmla="*/ 1028700 h 6229350"/>
              <a:gd name="connsiteX7" fmla="*/ 0 w 8734425"/>
              <a:gd name="connsiteY7" fmla="*/ 1028700 h 622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34425" h="6229350">
                <a:moveTo>
                  <a:pt x="0" y="0"/>
                </a:moveTo>
                <a:lnTo>
                  <a:pt x="8734425" y="0"/>
                </a:lnTo>
                <a:lnTo>
                  <a:pt x="8734425" y="6229350"/>
                </a:lnTo>
                <a:lnTo>
                  <a:pt x="0" y="6229350"/>
                </a:lnTo>
                <a:lnTo>
                  <a:pt x="0" y="5200650"/>
                </a:lnTo>
                <a:lnTo>
                  <a:pt x="2514601" y="5200650"/>
                </a:lnTo>
                <a:lnTo>
                  <a:pt x="2514601" y="1028700"/>
                </a:lnTo>
                <a:lnTo>
                  <a:pt x="0" y="10287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85824" y="2377879"/>
            <a:ext cx="4184650" cy="1968444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Make a bulleted list really easy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885824" y="2113244"/>
            <a:ext cx="4643607" cy="242682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lang="en-US" sz="1200" b="0" i="0" spc="0" smtClean="0">
                <a:ln>
                  <a:noFill/>
                </a:ln>
                <a:solidFill>
                  <a:schemeClr val="accent1"/>
                </a:solidFill>
                <a:effectLst/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CONTENT HEADLINE </a:t>
            </a: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B3FD15B7-1F4B-4A07-B281-104D3473134D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05C3F91E-0D18-9647-B89F-469C10A4005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918097" y="1865817"/>
            <a:ext cx="4643607" cy="2497715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lang="en-US" sz="1200" b="0" i="0" spc="0" smtClean="0">
                <a:ln>
                  <a:noFill/>
                </a:ln>
                <a:effectLst/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CONTENT HEADLINE 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in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,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et. </a:t>
            </a:r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tempus. Maecenas ligula ipsum,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semper at,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,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at, </a:t>
            </a:r>
            <a:r>
              <a:rPr lang="en-US" dirty="0" err="1"/>
              <a:t>sollicitudin</a:t>
            </a:r>
            <a:r>
              <a:rPr lang="en-US" dirty="0"/>
              <a:t> at </a:t>
            </a:r>
            <a:r>
              <a:rPr lang="en-US" dirty="0" err="1"/>
              <a:t>tortor</a:t>
            </a:r>
            <a:r>
              <a:rPr lang="en-US" dirty="0"/>
              <a:t>. Integer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sodales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a,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705600" y="0"/>
            <a:ext cx="5486400" cy="62243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A2FE9849-8694-4D3E-AA86-0E3696119A92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65A38D63-EF50-1542-A849-D6AE0BA4DD5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705600" y="0"/>
            <a:ext cx="5486400" cy="62243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85824" y="2377879"/>
            <a:ext cx="4184650" cy="1968444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>
              <a:lnSpc>
                <a:spcPct val="150000"/>
              </a:lnSpc>
              <a:buFont typeface="Arial" charset="0"/>
              <a:buChar char="•"/>
              <a:defRPr sz="1200" b="0" i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/>
              <a:t>Make a bulleted list really easy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885824" y="2113244"/>
            <a:ext cx="4643607" cy="242682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lang="en-US" sz="1200" b="0" i="0" spc="0" smtClean="0">
                <a:ln>
                  <a:noFill/>
                </a:ln>
                <a:solidFill>
                  <a:schemeClr val="accent1"/>
                </a:solidFill>
                <a:effectLst/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/>
              <a:t>CONTENT HEADLINE </a:t>
            </a:r>
          </a:p>
        </p:txBody>
      </p:sp>
      <p:sp>
        <p:nvSpPr>
          <p:cNvPr id="22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4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E89D47FE-5D1C-442C-ACCC-148D8E2839BE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6EA02C58-81D1-A848-871E-E11E789432A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FRAM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83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9931" y="6363420"/>
            <a:ext cx="959194" cy="35170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40F5664-8442-4975-AB24-CF718745C297}"/>
              </a:ext>
            </a:extLst>
          </p:cNvPr>
          <p:cNvSpPr/>
          <p:nvPr userDrawn="1"/>
        </p:nvSpPr>
        <p:spPr>
          <a:xfrm>
            <a:off x="11089931" y="6363420"/>
            <a:ext cx="959194" cy="35170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656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6" r:id="rId3"/>
    <p:sldLayoutId id="2147483667" r:id="rId4"/>
    <p:sldLayoutId id="2147483668" r:id="rId5"/>
    <p:sldLayoutId id="2147483681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binwang.0213@gmail.com" TargetMode="Externa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5B1B32-9BEF-4F08-BA3C-8577C4336E60}"/>
              </a:ext>
            </a:extLst>
          </p:cNvPr>
          <p:cNvSpPr txBox="1"/>
          <p:nvPr/>
        </p:nvSpPr>
        <p:spPr>
          <a:xfrm>
            <a:off x="10146247" y="5899233"/>
            <a:ext cx="20457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003380"/>
                </a:solidFill>
                <a:latin typeface="Arial Black" panose="020B0A04020102020204" pitchFamily="34" charset="0"/>
                <a:cs typeface="Aharoni" panose="020B0604020202020204" pitchFamily="2" charset="-79"/>
              </a:rPr>
              <a:t>CUPB</a:t>
            </a:r>
            <a:endParaRPr lang="en-US" sz="3600" i="1" dirty="0">
              <a:solidFill>
                <a:srgbClr val="003380"/>
              </a:solidFill>
              <a:latin typeface="Arial Black" panose="020B0A04020102020204" pitchFamily="34" charset="0"/>
              <a:cs typeface="Aharoni" panose="020B0604020202020204" pitchFamily="2" charset="-79"/>
            </a:endParaRPr>
          </a:p>
          <a:p>
            <a:pPr algn="ctr"/>
            <a:r>
              <a:rPr lang="zh-CN" altLang="en-US" sz="1400" dirty="0">
                <a:solidFill>
                  <a:srgbClr val="003380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Arial" panose="020B0604020202020204" pitchFamily="34" charset="0"/>
              </a:rPr>
              <a:t>厚积薄发，开物成物</a:t>
            </a:r>
            <a:endParaRPr lang="en-US" sz="1400" dirty="0">
              <a:solidFill>
                <a:srgbClr val="003380"/>
              </a:solidFill>
              <a:latin typeface="华文行楷" panose="02010800040101010101" pitchFamily="2" charset="-122"/>
              <a:ea typeface="华文行楷" panose="0201080004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5" name="Picture 2" descr="China University of Petroleum (Beijing) - Wikipedia">
            <a:extLst>
              <a:ext uri="{FF2B5EF4-FFF2-40B4-BE49-F238E27FC236}">
                <a16:creationId xmlns:a16="http://schemas.microsoft.com/office/drawing/2014/main" id="{ED8E7504-4929-40E7-A822-53FB1FF0D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8078"/>
            <a:ext cx="1559314" cy="1554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5B817AC-D3FC-4E2E-9438-3E0CE71BA1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255" y="194103"/>
            <a:ext cx="3790704" cy="1088514"/>
          </a:xfrm>
          <a:prstGeom prst="rect">
            <a:avLst/>
          </a:prstGeom>
        </p:spPr>
      </p:pic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D436C9EE-1289-4BFF-AF07-29874A8128BD}"/>
              </a:ext>
            </a:extLst>
          </p:cNvPr>
          <p:cNvCxnSpPr>
            <a:cxnSpLocks/>
          </p:cNvCxnSpPr>
          <p:nvPr/>
        </p:nvCxnSpPr>
        <p:spPr>
          <a:xfrm>
            <a:off x="1594624" y="1373262"/>
            <a:ext cx="10597376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1">
            <a:extLst>
              <a:ext uri="{FF2B5EF4-FFF2-40B4-BE49-F238E27FC236}">
                <a16:creationId xmlns:a16="http://schemas.microsoft.com/office/drawing/2014/main" id="{93F23B31-DED4-4204-A974-3351DDF198BB}"/>
              </a:ext>
            </a:extLst>
          </p:cNvPr>
          <p:cNvSpPr txBox="1"/>
          <p:nvPr/>
        </p:nvSpPr>
        <p:spPr>
          <a:xfrm>
            <a:off x="404984" y="1835913"/>
            <a:ext cx="11382030" cy="1855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  <a:spcAft>
                <a:spcPts val="1200"/>
              </a:spcAft>
            </a:pPr>
            <a:r>
              <a:rPr lang="en-US" altLang="zh-CN" sz="4400" b="1" dirty="0">
                <a:solidFill>
                  <a:srgbClr val="0033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PETE 310</a:t>
            </a:r>
          </a:p>
          <a:p>
            <a:pPr algn="ctr">
              <a:lnSpc>
                <a:spcPct val="125000"/>
              </a:lnSpc>
              <a:spcAft>
                <a:spcPts val="1200"/>
              </a:spcAft>
            </a:pPr>
            <a:r>
              <a:rPr lang="zh-CN" altLang="en-US" sz="4400" b="1" dirty="0">
                <a:solidFill>
                  <a:srgbClr val="0033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石油工程数值分析及数据可视化方法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4B879087-D41C-4B4B-8CB6-36613FF3863E}"/>
              </a:ext>
            </a:extLst>
          </p:cNvPr>
          <p:cNvSpPr txBox="1">
            <a:spLocks noChangeArrowheads="1"/>
          </p:cNvSpPr>
          <p:nvPr/>
        </p:nvSpPr>
        <p:spPr>
          <a:xfrm>
            <a:off x="4371181" y="4149297"/>
            <a:ext cx="3449637" cy="15022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ts val="1200"/>
              </a:spcAft>
              <a:buNone/>
            </a:pPr>
            <a:r>
              <a:rPr lang="zh-CN" altLang="en-US" sz="3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王斌 讲师</a:t>
            </a:r>
            <a:endParaRPr lang="en-US" altLang="zh-CN" sz="3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石油工程学院</a:t>
            </a:r>
            <a:endParaRPr lang="en-US" altLang="zh-CN" sz="3600" b="1" dirty="0">
              <a:solidFill>
                <a:schemeClr val="tx2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652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个人简介</a:t>
            </a: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6D201177-15F6-42E6-8D6F-E05DAAC18F2A}"/>
              </a:ext>
            </a:extLst>
          </p:cNvPr>
          <p:cNvSpPr/>
          <p:nvPr/>
        </p:nvSpPr>
        <p:spPr>
          <a:xfrm>
            <a:off x="282186" y="1673157"/>
            <a:ext cx="10550914" cy="251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2018-2021  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美国路易斯安那州立大学 油气井工程 硕士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2012-2015  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美国路易斯安那大学拉菲特分校 石油工程 硕士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2012-2015  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中国石油大学（北京）油气井工程 硕士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285369" lvl="2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defRPr/>
            </a:pPr>
            <a:endParaRPr lang="en-US" altLang="zh-CN" sz="28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00049D56-45D6-4F19-A55A-4263D3C09F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教育经历：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46CD2D67-3ACA-4578-A04D-4184340BF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5" y="3643995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技术专长：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453C26-C4A3-41CC-8911-7D374035F691}"/>
              </a:ext>
            </a:extLst>
          </p:cNvPr>
          <p:cNvSpPr/>
          <p:nvPr/>
        </p:nvSpPr>
        <p:spPr>
          <a:xfrm>
            <a:off x="672444" y="4294798"/>
            <a:ext cx="57502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非常规资源数值模拟，高性能计算</a:t>
            </a:r>
            <a:endParaRPr lang="zh-CN" altLang="en-US" sz="2800" dirty="0"/>
          </a:p>
        </p:txBody>
      </p:sp>
      <p:pic>
        <p:nvPicPr>
          <p:cNvPr id="22" name="Picture 3" descr="A person holding a trophy&#10;&#10;Description automatically generated with medium confidence">
            <a:extLst>
              <a:ext uri="{FF2B5EF4-FFF2-40B4-BE49-F238E27FC236}">
                <a16:creationId xmlns:a16="http://schemas.microsoft.com/office/drawing/2014/main" id="{85544E16-507E-4722-AC48-1ADCDD69AAE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927" y="3696050"/>
            <a:ext cx="4537087" cy="3032211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1AE6BEF6-4348-46C6-B79B-3620297BDA3B}"/>
              </a:ext>
            </a:extLst>
          </p:cNvPr>
          <p:cNvSpPr/>
          <p:nvPr/>
        </p:nvSpPr>
        <p:spPr>
          <a:xfrm>
            <a:off x="2187416" y="4995060"/>
            <a:ext cx="4748416" cy="1390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邮箱</a:t>
            </a:r>
            <a:r>
              <a: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：</a:t>
            </a:r>
            <a:r>
              <a:rPr lang="en-US" altLang="zh-CN" sz="24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binwang.0213@gmail.com</a:t>
            </a:r>
            <a:endParaRPr lang="en-US" altLang="zh-CN" sz="2400" dirty="0">
              <a:solidFill>
                <a:schemeClr val="tx2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办公室</a:t>
            </a:r>
            <a:r>
              <a:rPr lang="zh-CN" alt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：中油大厦</a:t>
            </a:r>
            <a:r>
              <a:rPr lang="en-US" altLang="zh-CN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1015 </a:t>
            </a:r>
          </a:p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答疑时间</a:t>
            </a:r>
            <a:r>
              <a:rPr lang="zh-CN" altLang="en-US" sz="2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：邮件预约</a:t>
            </a:r>
          </a:p>
        </p:txBody>
      </p:sp>
    </p:spTree>
    <p:extLst>
      <p:ext uri="{BB962C8B-B14F-4D97-AF65-F5344CB8AC3E}">
        <p14:creationId xmlns:p14="http://schemas.microsoft.com/office/powerpoint/2010/main" val="767153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课程大纲</a:t>
            </a: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6D201177-15F6-42E6-8D6F-E05DAAC18F2A}"/>
              </a:ext>
            </a:extLst>
          </p:cNvPr>
          <p:cNvSpPr/>
          <p:nvPr/>
        </p:nvSpPr>
        <p:spPr>
          <a:xfrm>
            <a:off x="282186" y="1139757"/>
            <a:ext cx="11204964" cy="1133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369" lvl="2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defRPr/>
            </a:pPr>
            <a:r>
              <a:rPr lang="zh-CN" altLang="en-US" sz="28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介绍常用石油工程数学模型，了解和编程使用常用数值分析算法和技术求解这些模型，熟悉常用数据可视化方法对求解结果进行分析。</a:t>
            </a:r>
            <a:endParaRPr lang="en-US" altLang="zh-CN" sz="28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矩形 3">
            <a:extLst>
              <a:ext uri="{FF2B5EF4-FFF2-40B4-BE49-F238E27FC236}">
                <a16:creationId xmlns:a16="http://schemas.microsoft.com/office/drawing/2014/main" id="{B45274B8-4C35-4261-8E35-370CAA94F8B0}"/>
              </a:ext>
            </a:extLst>
          </p:cNvPr>
          <p:cNvSpPr/>
          <p:nvPr/>
        </p:nvSpPr>
        <p:spPr>
          <a:xfrm>
            <a:off x="1111372" y="2687859"/>
            <a:ext cx="10550914" cy="251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tx2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Python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编程 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)</a:t>
            </a: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求解方程组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直接方法（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求解方程组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迭代方法（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求解非线性方程（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100D640-C78E-45BF-8A1C-31806E6EA1D8}"/>
              </a:ext>
            </a:extLst>
          </p:cNvPr>
          <p:cNvSpPr/>
          <p:nvPr/>
        </p:nvSpPr>
        <p:spPr>
          <a:xfrm>
            <a:off x="6839106" y="2628936"/>
            <a:ext cx="6096000" cy="1219373"/>
          </a:xfrm>
          <a:prstGeom prst="rect">
            <a:avLst/>
          </a:prstGeom>
        </p:spPr>
        <p:txBody>
          <a:bodyPr>
            <a:spAutoFit/>
          </a:bodyPr>
          <a:lstStyle/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数值微积分（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  <a:endParaRPr lang="en-US" altLang="zh-CN" sz="28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628269" lvl="2" indent="-342900">
              <a:lnSpc>
                <a:spcPct val="130000"/>
              </a:lnSpc>
              <a:spcBef>
                <a:spcPct val="20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常微分方程（</a:t>
            </a:r>
            <a:r>
              <a:rPr lang="en-US" altLang="zh-CN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8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周）</a:t>
            </a:r>
          </a:p>
        </p:txBody>
      </p:sp>
    </p:spTree>
    <p:extLst>
      <p:ext uri="{BB962C8B-B14F-4D97-AF65-F5344CB8AC3E}">
        <p14:creationId xmlns:p14="http://schemas.microsoft.com/office/powerpoint/2010/main" val="2507600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教材与参考书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9EA5DE-0D01-44DD-93A8-8D33D179A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5100" y="3637438"/>
            <a:ext cx="2187569" cy="2753668"/>
          </a:xfrm>
          <a:prstGeom prst="rect">
            <a:avLst/>
          </a:prstGeom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1B8B2BC4-D30C-4B63-ADA9-8D997799F40D}"/>
              </a:ext>
            </a:extLst>
          </p:cNvPr>
          <p:cNvSpPr txBox="1">
            <a:spLocks noChangeArrowheads="1"/>
          </p:cNvSpPr>
          <p:nvPr/>
        </p:nvSpPr>
        <p:spPr>
          <a:xfrm>
            <a:off x="1074420" y="1139825"/>
            <a:ext cx="11355814" cy="5589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  <a:spcBef>
                <a:spcPct val="40000"/>
              </a:spcBef>
              <a:buFontTx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教    材：</a:t>
            </a:r>
            <a:r>
              <a:rPr lang="en-US" altLang="zh-CN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Numerical Analysis 10</a:t>
            </a:r>
            <a:r>
              <a:rPr lang="en-US" altLang="zh-CN" b="1" baseline="30000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th</a:t>
            </a:r>
            <a:r>
              <a:rPr lang="en-US" altLang="zh-CN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Edition, Richard Burden</a:t>
            </a:r>
          </a:p>
          <a:p>
            <a:pPr>
              <a:lnSpc>
                <a:spcPct val="125000"/>
              </a:lnSpc>
              <a:spcBef>
                <a:spcPct val="25000"/>
              </a:spcBef>
              <a:buFontTx/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参考书：</a:t>
            </a:r>
            <a:endParaRPr lang="en-US" altLang="zh-CN" b="1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5000"/>
              </a:lnSpc>
              <a:spcBef>
                <a:spcPct val="25000"/>
              </a:spcBef>
              <a:buFontTx/>
              <a:buAutoNum type="arabicPeriod"/>
            </a:pP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J. </a:t>
            </a:r>
            <a:r>
              <a:rPr lang="en-US" altLang="zh-CN" sz="2400" b="1" dirty="0" err="1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Kiusalaas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, Numerical methods in engineering with Python 3</a:t>
            </a:r>
          </a:p>
          <a:p>
            <a:pPr marL="457200" indent="-457200">
              <a:lnSpc>
                <a:spcPct val="125000"/>
              </a:lnSpc>
              <a:spcBef>
                <a:spcPct val="25000"/>
              </a:spcBef>
              <a:buFontTx/>
              <a:buAutoNum type="arabicPeriod"/>
            </a:pP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Python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科学计算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第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版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),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张若愚 著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D372B4-8AE3-482E-BECC-11069B1C1D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2866" y="3637438"/>
            <a:ext cx="2721927" cy="2753669"/>
          </a:xfrm>
          <a:prstGeom prst="rect">
            <a:avLst/>
          </a:prstGeom>
        </p:spPr>
      </p:pic>
      <p:pic>
        <p:nvPicPr>
          <p:cNvPr id="1028" name="Picture 4" descr="Numerical Methods in Engineering with Python">
            <a:extLst>
              <a:ext uri="{FF2B5EF4-FFF2-40B4-BE49-F238E27FC236}">
                <a16:creationId xmlns:a16="http://schemas.microsoft.com/office/drawing/2014/main" id="{2C03A4AE-92CB-4B84-A4E0-118644682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0020" y="3637437"/>
            <a:ext cx="1925505" cy="2749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6442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考核与要求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52517E5-75EE-49AB-9089-DC0A276F870D}"/>
              </a:ext>
            </a:extLst>
          </p:cNvPr>
          <p:cNvSpPr>
            <a:spLocks/>
          </p:cNvSpPr>
          <p:nvPr/>
        </p:nvSpPr>
        <p:spPr bwMode="auto">
          <a:xfrm>
            <a:off x="247650" y="1152525"/>
            <a:ext cx="11944350" cy="5411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indent="54292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45000"/>
              </a:lnSpc>
              <a:buFontTx/>
              <a:buNone/>
              <a:defRPr/>
            </a:pPr>
            <a:r>
              <a:rPr lang="zh-CN" altLang="en-US" sz="2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总成绩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=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课堂小测验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10% +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作业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40% +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期中考试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20% + 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期末大作业 </a:t>
            </a:r>
            <a:r>
              <a:rPr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30%</a:t>
            </a:r>
            <a:endParaRPr lang="en-US" altLang="zh-CN" sz="2400" b="1" dirty="0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45000"/>
              </a:lnSpc>
              <a:buClr>
                <a:srgbClr val="1B25E5"/>
              </a:buClr>
              <a:defRPr/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期末考试（上机闭卷考试）</a:t>
            </a:r>
            <a:endParaRPr lang="en-US" altLang="zh-CN" sz="2400" b="1" dirty="0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45000"/>
              </a:lnSpc>
              <a:buFontTx/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考试题型：编程基础、问题计算。</a:t>
            </a:r>
          </a:p>
          <a:p>
            <a:pPr eaLnBrk="1" hangingPunct="1">
              <a:lnSpc>
                <a:spcPct val="145000"/>
              </a:lnSpc>
              <a:buFontTx/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考试时间：</a:t>
            </a:r>
            <a:r>
              <a:rPr lang="en-US" altLang="zh-CN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120</a:t>
            </a: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分钟。考试时间由教务处统一安排。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Clr>
                <a:srgbClr val="1B25E5"/>
              </a:buClr>
              <a:defRPr/>
            </a:pPr>
            <a:r>
              <a:rPr lang="zh-CN" altLang="en-US" sz="2400" b="1" dirty="0">
                <a:solidFill>
                  <a:srgbClr val="0033CC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期末大作业（开放编程题）</a:t>
            </a:r>
            <a:endParaRPr lang="en-US" altLang="zh-CN" sz="2400" b="1" dirty="0">
              <a:solidFill>
                <a:srgbClr val="0033CC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提交报告和源代码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45000"/>
              </a:lnSpc>
              <a:buNone/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■  自由选题</a:t>
            </a:r>
            <a:endParaRPr lang="en-US" altLang="zh-CN" sz="2400" b="1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683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94610F3-A75E-4649-BCC5-6B953DDDE606}"/>
              </a:ext>
            </a:extLst>
          </p:cNvPr>
          <p:cNvSpPr>
            <a:spLocks noGrp="1"/>
          </p:cNvSpPr>
          <p:nvPr/>
        </p:nvSpPr>
        <p:spPr bwMode="auto">
          <a:xfrm>
            <a:off x="1183947" y="2064212"/>
            <a:ext cx="5289550" cy="4016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lc="http://schemas.openxmlformats.org/drawingml/2006/lockedCanvas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lc="http://schemas.openxmlformats.org/drawingml/2006/lockedCanvas"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计算模拟能帮助我们了解事物</a:t>
            </a:r>
            <a:endParaRPr lang="en-US" altLang="zh-CN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0" indent="0" eaLnBrk="1" hangingPunct="1">
              <a:lnSpc>
                <a:spcPct val="120000"/>
              </a:lnSpc>
              <a:spcBef>
                <a:spcPts val="450"/>
              </a:spcBef>
              <a:buNone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当做实验</a:t>
            </a:r>
            <a:r>
              <a:rPr 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:</a:t>
            </a: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太大</a:t>
            </a:r>
            <a:endParaRPr lang="en-US" altLang="zh-CN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太小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太快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太慢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  <a:p>
            <a:pPr marL="295275" indent="-164306" eaLnBrk="1" hangingPunct="1">
              <a:lnSpc>
                <a:spcPct val="120000"/>
              </a:lnSpc>
              <a:spcBef>
                <a:spcPts val="450"/>
              </a:spcBef>
              <a:buFont typeface="Arial" pitchFamily="32" charset="0"/>
              <a:buChar char="•"/>
              <a:defRPr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pitchFamily="32" charset="-128"/>
              </a:rPr>
              <a:t>太贵 或 太危险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pitchFamily="32" charset="-128"/>
            </a:endParaRP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AB707B7D-D027-44B3-B892-7E038041282C}"/>
              </a:ext>
            </a:extLst>
          </p:cNvPr>
          <p:cNvSpPr>
            <a:spLocks noGrp="1"/>
          </p:cNvSpPr>
          <p:nvPr/>
        </p:nvSpPr>
        <p:spPr bwMode="auto">
          <a:xfrm>
            <a:off x="6867526" y="5930508"/>
            <a:ext cx="2255076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lc="http://schemas.openxmlformats.org/drawingml/2006/lockedCanvas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lc="http://schemas.openxmlformats.org/drawingml/2006/lockedCanvas"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accent4">
                    <a:lumMod val="20000"/>
                    <a:lumOff val="80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kern="1200">
                <a:solidFill>
                  <a:schemeClr val="tx1">
                    <a:lumMod val="95000"/>
                  </a:schemeClr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buFont typeface="Arial" charset="0"/>
              <a:buNone/>
            </a:pPr>
            <a:r>
              <a: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ＭＳ Ｐゴシック" charset="0"/>
              </a:rPr>
              <a:t>喷漆引擎设计</a:t>
            </a:r>
            <a:endParaRPr lang="en-US" sz="24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ＭＳ Ｐゴシック" charset="0"/>
            </a:endParaRPr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77571BC3-20A5-4075-9730-338FD9D9383C}"/>
              </a:ext>
            </a:extLst>
          </p:cNvPr>
          <p:cNvSpPr txBox="1">
            <a:spLocks/>
          </p:cNvSpPr>
          <p:nvPr/>
        </p:nvSpPr>
        <p:spPr bwMode="auto">
          <a:xfrm>
            <a:off x="9583881" y="5986316"/>
            <a:ext cx="1943100" cy="479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lc="http://schemas.openxmlformats.org/drawingml/2006/lockedCanvas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天气变化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27219E54-E6D1-48C1-9752-DE179AA6C4C2}"/>
              </a:ext>
            </a:extLst>
          </p:cNvPr>
          <p:cNvSpPr txBox="1">
            <a:spLocks/>
          </p:cNvSpPr>
          <p:nvPr/>
        </p:nvSpPr>
        <p:spPr bwMode="auto">
          <a:xfrm>
            <a:off x="9272048" y="3582049"/>
            <a:ext cx="2262696" cy="447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lc="http://schemas.openxmlformats.org/drawingml/2006/lockedCanvas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蛋白质和疾病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E017466C-6ABA-41CC-B728-672A8CA8A755}"/>
              </a:ext>
            </a:extLst>
          </p:cNvPr>
          <p:cNvSpPr txBox="1">
            <a:spLocks/>
          </p:cNvSpPr>
          <p:nvPr/>
        </p:nvSpPr>
        <p:spPr bwMode="auto">
          <a:xfrm>
            <a:off x="6739597" y="3579948"/>
            <a:ext cx="20002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lc="http://schemas.openxmlformats.org/drawingml/2006/lockedCanvas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Arial" charset="0"/>
              <a:buNone/>
            </a:pPr>
            <a:r>
              <a:rPr lang="zh-CN" altLang="en-US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了解宇宙</a:t>
            </a:r>
            <a:endParaRPr lang="en-US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工程和科学中的数值模拟</a:t>
            </a:r>
            <a:endParaRPr lang="en-US" altLang="zh-CN" sz="2800" b="1" dirty="0">
              <a:solidFill>
                <a:srgbClr val="003380"/>
              </a:solidFill>
              <a:ea typeface="黑体" panose="02010609060101010101" pitchFamily="49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E62BB4F-4FD2-4E41-9F5F-6FDA1EE111AE}"/>
              </a:ext>
            </a:extLst>
          </p:cNvPr>
          <p:cNvGrpSpPr/>
          <p:nvPr/>
        </p:nvGrpSpPr>
        <p:grpSpPr>
          <a:xfrm>
            <a:off x="6700298" y="2050324"/>
            <a:ext cx="4834446" cy="3847091"/>
            <a:chOff x="6638925" y="2122720"/>
            <a:chExt cx="5146675" cy="4095552"/>
          </a:xfrm>
        </p:grpSpPr>
        <p:pic>
          <p:nvPicPr>
            <p:cNvPr id="28" name="Picture 11" descr="Photos-Perlmutter3-large.jpg">
              <a:extLst>
                <a:ext uri="{FF2B5EF4-FFF2-40B4-BE49-F238E27FC236}">
                  <a16:creationId xmlns:a16="http://schemas.microsoft.com/office/drawing/2014/main" id="{AE7896E7-1EE8-4931-B778-AD39F07DA9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38925" y="2122720"/>
              <a:ext cx="2122996" cy="16887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lc="http://schemas.openxmlformats.org/drawingml/2006/lockedCanvas"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lc="http://schemas.openxmlformats.org/drawingml/2006/lockedCanvas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" name="Picture 3">
              <a:extLst>
                <a:ext uri="{FF2B5EF4-FFF2-40B4-BE49-F238E27FC236}">
                  <a16:creationId xmlns:a16="http://schemas.microsoft.com/office/drawing/2014/main" id="{F97641EB-A845-4028-8CFE-12844A192B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638925" y="4316317"/>
              <a:ext cx="2184401" cy="1901955"/>
            </a:xfrm>
            <a:prstGeom prst="rect">
              <a:avLst/>
            </a:prstGeom>
          </p:spPr>
        </p:pic>
        <p:pic>
          <p:nvPicPr>
            <p:cNvPr id="32" name="Picture 4">
              <a:extLst>
                <a:ext uri="{FF2B5EF4-FFF2-40B4-BE49-F238E27FC236}">
                  <a16:creationId xmlns:a16="http://schemas.microsoft.com/office/drawing/2014/main" id="{71D846E1-2E84-41C3-B76F-91141FCED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637491" y="4359965"/>
              <a:ext cx="1835880" cy="1802500"/>
            </a:xfrm>
            <a:prstGeom prst="rect">
              <a:avLst/>
            </a:prstGeom>
          </p:spPr>
        </p:pic>
        <p:pic>
          <p:nvPicPr>
            <p:cNvPr id="36" name="Picture 5">
              <a:extLst>
                <a:ext uri="{FF2B5EF4-FFF2-40B4-BE49-F238E27FC236}">
                  <a16:creationId xmlns:a16="http://schemas.microsoft.com/office/drawing/2014/main" id="{FAC39F1E-3FEF-4585-9B59-72D49BE359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22602" y="2163469"/>
              <a:ext cx="2662998" cy="15493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94439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7C25DC7-19BB-4DB1-87BE-2E13B0DDE1F9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2">
            <a:extLst>
              <a:ext uri="{FF2B5EF4-FFF2-40B4-BE49-F238E27FC236}">
                <a16:creationId xmlns:a16="http://schemas.microsoft.com/office/drawing/2014/main" id="{866CEC4D-5D7C-422F-994B-72DC0787D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工程和科学中的数值模拟 </a:t>
            </a: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– 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天气预报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pic>
        <p:nvPicPr>
          <p:cNvPr id="15" name="PrabhatWehner_HurricaneSeason.mov">
            <a:hlinkHover r:id="" action="ppaction://ole?verb=0"/>
            <a:extLst>
              <a:ext uri="{FF2B5EF4-FFF2-40B4-BE49-F238E27FC236}">
                <a16:creationId xmlns:a16="http://schemas.microsoft.com/office/drawing/2014/main" id="{2DE178F3-BB87-4F77-ADB7-E96D40C10D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9228" t="7873" r="4218" b="14205"/>
          <a:stretch/>
        </p:blipFill>
        <p:spPr>
          <a:xfrm>
            <a:off x="2120900" y="1815864"/>
            <a:ext cx="8166100" cy="485209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365C657-8C1F-4871-B39E-01F66D094E49}"/>
              </a:ext>
            </a:extLst>
          </p:cNvPr>
          <p:cNvSpPr/>
          <p:nvPr/>
        </p:nvSpPr>
        <p:spPr>
          <a:xfrm>
            <a:off x="5860082" y="6267388"/>
            <a:ext cx="44269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zh-CN" dirty="0">
                <a:solidFill>
                  <a:srgbClr val="FF0000"/>
                </a:solidFill>
              </a:rPr>
              <a:t>Michael Wehner and Prabhat, </a:t>
            </a:r>
            <a:r>
              <a:rPr lang="zh-CN" altLang="en-US" dirty="0">
                <a:solidFill>
                  <a:srgbClr val="FF0000"/>
                </a:solidFill>
              </a:rPr>
              <a:t>伯克利实验室</a:t>
            </a:r>
            <a:endParaRPr lang="de-DE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87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zh-CN" altLang="en-US" sz="4000" dirty="0">
                <a:solidFill>
                  <a:srgbClr val="003380"/>
                </a:solidFill>
              </a:rPr>
              <a:t>绪论</a:t>
            </a:r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17317913-473D-44CC-A7D9-50FD3339131D}"/>
              </a:ext>
            </a:extLst>
          </p:cNvPr>
          <p:cNvCxnSpPr>
            <a:cxnSpLocks/>
          </p:cNvCxnSpPr>
          <p:nvPr/>
        </p:nvCxnSpPr>
        <p:spPr>
          <a:xfrm flipH="1" flipV="1">
            <a:off x="5367559" y="3589647"/>
            <a:ext cx="855441" cy="104585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07AE0CE-072C-424A-9217-7CF8EAAEEBC5}"/>
              </a:ext>
            </a:extLst>
          </p:cNvPr>
          <p:cNvGrpSpPr/>
          <p:nvPr/>
        </p:nvGrpSpPr>
        <p:grpSpPr>
          <a:xfrm>
            <a:off x="699641" y="1897855"/>
            <a:ext cx="5855310" cy="4747907"/>
            <a:chOff x="499865" y="1186143"/>
            <a:chExt cx="6642417" cy="5386150"/>
          </a:xfrm>
        </p:grpSpPr>
        <p:pic>
          <p:nvPicPr>
            <p:cNvPr id="6" name="Picture 2" descr="Stimulation Measurement &amp; Monitoring - Well Completions | Schlumberger">
              <a:extLst>
                <a:ext uri="{FF2B5EF4-FFF2-40B4-BE49-F238E27FC236}">
                  <a16:creationId xmlns:a16="http://schemas.microsoft.com/office/drawing/2014/main" id="{8FD32742-8688-4265-BB21-FB24988470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865" y="1186143"/>
              <a:ext cx="6642417" cy="5386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A7E540AD-67BC-4B51-BD43-D60FD1210E2A}"/>
                </a:ext>
              </a:extLst>
            </p:cNvPr>
            <p:cNvSpPr/>
            <p:nvPr/>
          </p:nvSpPr>
          <p:spPr>
            <a:xfrm>
              <a:off x="527348" y="6159495"/>
              <a:ext cx="30636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(SPE-179137, 200000,200019)</a:t>
              </a:r>
              <a:endParaRPr lang="zh-CN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3B58D3BE-BBBA-4C7D-8466-6D5C7968FA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513" b="25704"/>
          <a:stretch/>
        </p:blipFill>
        <p:spPr>
          <a:xfrm>
            <a:off x="6631745" y="1847784"/>
            <a:ext cx="5109576" cy="26481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5C90E62-AD41-4BB7-B003-2019B7015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136" y="4459933"/>
            <a:ext cx="4412794" cy="2203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8323E0D5-6DED-4B04-A697-3B8E697D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工程和科学中的数值模拟 </a:t>
            </a: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– </a:t>
            </a:r>
            <a:r>
              <a:rPr lang="zh-CN" altLang="en-US" sz="2800" b="1" dirty="0">
                <a:solidFill>
                  <a:srgbClr val="FF0000"/>
                </a:solidFill>
                <a:ea typeface="黑体" panose="02010609060101010101" pitchFamily="49" charset="-122"/>
              </a:rPr>
              <a:t>非常规开发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7AB5D6A-72F6-4CAD-BAC8-BFE167CB29FE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542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9FAE79EB-85A6-4824-8E05-E9E61F0CF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129739"/>
            <a:ext cx="67818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lvl="0" algn="ctr">
              <a:spcBef>
                <a:spcPct val="20000"/>
              </a:spcBef>
              <a:defRPr/>
            </a:pPr>
            <a:r>
              <a:rPr lang="en-US" altLang="zh-CN" sz="4000" dirty="0">
                <a:solidFill>
                  <a:srgbClr val="003380"/>
                </a:solidFill>
              </a:rPr>
              <a:t>Python</a:t>
            </a:r>
            <a:r>
              <a:rPr lang="zh-CN" altLang="en-US" sz="4000">
                <a:solidFill>
                  <a:srgbClr val="003380"/>
                </a:solidFill>
              </a:rPr>
              <a:t>编程简介</a:t>
            </a:r>
            <a:endParaRPr lang="zh-CN" altLang="en-US" sz="4000" dirty="0">
              <a:solidFill>
                <a:srgbClr val="003380"/>
              </a:solidFill>
            </a:endParaRPr>
          </a:p>
        </p:txBody>
      </p:sp>
      <p:pic>
        <p:nvPicPr>
          <p:cNvPr id="10" name="Picture 2" descr="China University of Petroleum (Beijing) - Wikipedia">
            <a:extLst>
              <a:ext uri="{FF2B5EF4-FFF2-40B4-BE49-F238E27FC236}">
                <a16:creationId xmlns:a16="http://schemas.microsoft.com/office/drawing/2014/main" id="{95E704F0-F9DF-4E0D-AE21-769BAFAB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86" y="5199893"/>
            <a:ext cx="1559313" cy="155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2">
            <a:extLst>
              <a:ext uri="{FF2B5EF4-FFF2-40B4-BE49-F238E27FC236}">
                <a16:creationId xmlns:a16="http://schemas.microsoft.com/office/drawing/2014/main" id="{8323E0D5-6DED-4B04-A697-3B8E697D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86" y="1124702"/>
            <a:ext cx="791051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33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spcBef>
                <a:spcPct val="0"/>
              </a:spcBef>
              <a:buClr>
                <a:srgbClr val="FF0000"/>
              </a:buClr>
              <a:buFont typeface="Wingdings" panose="05000000000000000000" pitchFamily="2" charset="2"/>
              <a:buChar char="p"/>
            </a:pPr>
            <a:r>
              <a:rPr lang="en-US" altLang="zh-CN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Python</a:t>
            </a:r>
            <a:r>
              <a:rPr lang="zh-CN" altLang="en-US" sz="2800" b="1" dirty="0">
                <a:solidFill>
                  <a:srgbClr val="003380"/>
                </a:solidFill>
                <a:ea typeface="黑体" panose="02010609060101010101" pitchFamily="49" charset="-122"/>
              </a:rPr>
              <a:t>编程</a:t>
            </a:r>
            <a:endParaRPr lang="en-US" altLang="zh-CN" sz="2800" b="1" dirty="0">
              <a:solidFill>
                <a:srgbClr val="FF0000"/>
              </a:solidFill>
              <a:ea typeface="黑体" panose="02010609060101010101" pitchFamily="49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7AB5D6A-72F6-4CAD-BAC8-BFE167CB29FE}"/>
              </a:ext>
            </a:extLst>
          </p:cNvPr>
          <p:cNvCxnSpPr>
            <a:cxnSpLocks/>
          </p:cNvCxnSpPr>
          <p:nvPr/>
        </p:nvCxnSpPr>
        <p:spPr>
          <a:xfrm>
            <a:off x="0" y="927492"/>
            <a:ext cx="12192000" cy="0"/>
          </a:xfrm>
          <a:prstGeom prst="line">
            <a:avLst/>
          </a:prstGeom>
          <a:ln w="60325">
            <a:solidFill>
              <a:srgbClr val="0033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643445"/>
      </p:ext>
    </p:extLst>
  </p:cSld>
  <p:clrMapOvr>
    <a:masterClrMapping/>
  </p:clrMapOvr>
</p:sld>
</file>

<file path=ppt/theme/theme1.xml><?xml version="1.0" encoding="utf-8"?>
<a:theme xmlns:a="http://schemas.openxmlformats.org/drawingml/2006/main" name="White-General">
  <a:themeElements>
    <a:clrScheme name="LSU Color Palette">
      <a:dk1>
        <a:srgbClr val="462C79"/>
      </a:dk1>
      <a:lt1>
        <a:srgbClr val="FBCF22"/>
      </a:lt1>
      <a:dk2>
        <a:srgbClr val="000000"/>
      </a:dk2>
      <a:lt2>
        <a:srgbClr val="E7E6E6"/>
      </a:lt2>
      <a:accent1>
        <a:srgbClr val="462C79"/>
      </a:accent1>
      <a:accent2>
        <a:srgbClr val="8364AA"/>
      </a:accent2>
      <a:accent3>
        <a:srgbClr val="C4B3D7"/>
      </a:accent3>
      <a:accent4>
        <a:srgbClr val="D09F2A"/>
      </a:accent4>
      <a:accent5>
        <a:srgbClr val="FBCF22"/>
      </a:accent5>
      <a:accent6>
        <a:srgbClr val="EFECDA"/>
      </a:accent6>
      <a:hlink>
        <a:srgbClr val="8364AA"/>
      </a:hlink>
      <a:folHlink>
        <a:srgbClr val="979797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SU Powerpoint Presenation Template" id="{5EBBDF1D-DDD5-4B48-9DB5-39536DC650C4}" vid="{82381C07-8CEE-F547-A6F2-62F8FDB1CD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55616</TotalTime>
  <Words>852</Words>
  <Application>Microsoft Office PowerPoint</Application>
  <PresentationFormat>宽屏</PresentationFormat>
  <Paragraphs>85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ＭＳ Ｐゴシック</vt:lpstr>
      <vt:lpstr>DengXian</vt:lpstr>
      <vt:lpstr>黑体</vt:lpstr>
      <vt:lpstr>华文行楷</vt:lpstr>
      <vt:lpstr>微软雅黑</vt:lpstr>
      <vt:lpstr>Aharoni</vt:lpstr>
      <vt:lpstr>Arial</vt:lpstr>
      <vt:lpstr>Arial Black</vt:lpstr>
      <vt:lpstr>Calibri</vt:lpstr>
      <vt:lpstr>Helvetica</vt:lpstr>
      <vt:lpstr>Times New Roman</vt:lpstr>
      <vt:lpstr>Wingdings</vt:lpstr>
      <vt:lpstr>White-General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whz</dc:creator>
  <cp:lastModifiedBy>pc</cp:lastModifiedBy>
  <cp:revision>3110</cp:revision>
  <dcterms:created xsi:type="dcterms:W3CDTF">2017-08-03T21:34:26Z</dcterms:created>
  <dcterms:modified xsi:type="dcterms:W3CDTF">2021-12-03T01:58:19Z</dcterms:modified>
</cp:coreProperties>
</file>

<file path=docProps/thumbnail.jpeg>
</file>